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sldIdLst>
    <p:sldId id="264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1/25/2017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463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87287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6444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9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9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1/25/2017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9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30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2358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1/25/2017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41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990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69293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litlife.club/br/?b=251022&amp;p=9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760138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400" b="1" dirty="0"/>
            </a:br>
            <a:br>
              <a:rPr lang="ru-RU" sz="2400" b="1" dirty="0"/>
            </a:br>
            <a:br>
              <a:rPr lang="ru-RU" sz="2400" b="1" dirty="0"/>
            </a:br>
            <a:br>
              <a:rPr lang="ru-RU" sz="2400" b="1" dirty="0"/>
            </a:br>
            <a:r>
              <a:rPr lang="ru-RU" sz="2700" b="1" dirty="0">
                <a:solidFill>
                  <a:srgbClr val="585858"/>
                </a:solidFill>
                <a:latin typeface="Oswald-Regular" charset="0"/>
                <a:ea typeface="Franklin Gothic Book" charset="0"/>
                <a:cs typeface="Oswald-Regular" charset="0"/>
              </a:rPr>
              <a:t>XXV Международные Рождественские образовательные чтения</a:t>
            </a:r>
            <a:br>
              <a:rPr lang="ru-RU" sz="2000" b="1" dirty="0">
                <a:latin typeface="Franklin Gothic Book" charset="0"/>
                <a:ea typeface="Times New Roman" charset="0"/>
                <a:cs typeface="Times New Roman" charset="0"/>
              </a:rPr>
            </a:br>
            <a:br>
              <a:rPr lang="ru-RU" sz="2000" b="1" dirty="0">
                <a:latin typeface="Franklin Gothic Book" charset="0"/>
                <a:ea typeface="Times New Roman" charset="0"/>
                <a:cs typeface="Times New Roman" charset="0"/>
              </a:rPr>
            </a:br>
            <a:r>
              <a:rPr lang="ru-RU" sz="1800" b="1" dirty="0">
                <a:solidFill>
                  <a:srgbClr val="585858"/>
                </a:solidFill>
                <a:latin typeface="Oswald-Regular" charset="0"/>
                <a:ea typeface="Franklin Gothic Book" charset="0"/>
                <a:cs typeface="Oswald-Regular" charset="0"/>
              </a:rPr>
              <a:t>СЪЕЗД СЕМЕЙНЫХ КЛУБОВ ТРЕЗВОСТИ</a:t>
            </a:r>
            <a:br>
              <a:rPr lang="ru-RU" sz="2000" dirty="0">
                <a:latin typeface="Franklin Gothic Book" charset="0"/>
                <a:ea typeface="Times New Roman" charset="0"/>
                <a:cs typeface="Times New Roman" charset="0"/>
              </a:rPr>
            </a:br>
            <a:br>
              <a:rPr lang="ru-RU" sz="2000" dirty="0">
                <a:latin typeface="Franklin Gothic Book" charset="0"/>
                <a:ea typeface="Times New Roman" charset="0"/>
                <a:cs typeface="Times New Roman" charset="0"/>
              </a:rPr>
            </a:br>
            <a:r>
              <a:rPr lang="ru-RU" sz="1800" dirty="0">
                <a:solidFill>
                  <a:srgbClr val="585858"/>
                </a:solidFill>
                <a:latin typeface="Oswald-Regular" charset="0"/>
                <a:ea typeface="Franklin Gothic Book" charset="0"/>
                <a:cs typeface="Oswald-Regular" charset="0"/>
              </a:rPr>
              <a:t>Донской монастырь, Патриарший зал</a:t>
            </a:r>
            <a:br>
              <a:rPr lang="ru-RU" sz="2000" dirty="0">
                <a:latin typeface="Franklin Gothic Book" charset="0"/>
                <a:ea typeface="Times New Roman" charset="0"/>
                <a:cs typeface="Times New Roman" charset="0"/>
              </a:rPr>
            </a:br>
            <a:r>
              <a:rPr lang="ru-RU" sz="1800" dirty="0">
                <a:solidFill>
                  <a:srgbClr val="585858"/>
                </a:solidFill>
                <a:latin typeface="Oswald-Regular" charset="0"/>
                <a:ea typeface="Franklin Gothic Book" charset="0"/>
                <a:cs typeface="Oswald-Regular" charset="0"/>
              </a:rPr>
              <a:t>26 января 2017 года</a:t>
            </a:r>
            <a:br>
              <a:rPr lang="ru-RU" sz="2000" dirty="0">
                <a:latin typeface="Franklin Gothic Book" charset="0"/>
                <a:ea typeface="Times New Roman" charset="0"/>
                <a:cs typeface="Times New Roman" charset="0"/>
              </a:rPr>
            </a:br>
            <a:br>
              <a:rPr lang="ru-RU" sz="2400" b="1" dirty="0"/>
            </a:br>
            <a:br>
              <a:rPr lang="ru-RU" sz="2400" b="1" dirty="0"/>
            </a:b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402732"/>
            <a:ext cx="9536349" cy="3632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r>
              <a:rPr lang="ru-RU" sz="2800" b="1" dirty="0"/>
              <a:t>Семейный подход в приходских клубах трезвости.</a:t>
            </a:r>
          </a:p>
          <a:p>
            <a:pPr marL="0" indent="0" algn="ctr">
              <a:buNone/>
            </a:pPr>
            <a:endParaRPr lang="ru-RU" sz="2400" b="1" dirty="0"/>
          </a:p>
          <a:p>
            <a:pPr marL="0" indent="0" algn="ctr">
              <a:buNone/>
            </a:pPr>
            <a:endParaRPr lang="ru-RU" sz="1600" dirty="0">
              <a:solidFill>
                <a:srgbClr val="585858"/>
              </a:solidFill>
              <a:latin typeface="Oswald-Regular" charset="0"/>
              <a:ea typeface="Franklin Gothic Book" charset="0"/>
              <a:cs typeface="Oswald-Regular" charset="0"/>
            </a:endParaRPr>
          </a:p>
          <a:p>
            <a:pPr marL="0" indent="0" algn="ctr">
              <a:buNone/>
            </a:pPr>
            <a:r>
              <a:rPr lang="ru-RU" sz="1600" dirty="0">
                <a:solidFill>
                  <a:srgbClr val="585858"/>
                </a:solidFill>
                <a:latin typeface="Oswald-Regular" charset="0"/>
                <a:ea typeface="Franklin Gothic Book" charset="0"/>
                <a:cs typeface="Oswald-Regular" charset="0"/>
              </a:rPr>
              <a:t>Протоиерей Алексий Бабурин, клирик храма Положения Ризы Господней на Донской улице г. Москвы, старший научный сотрудник ФБГНУ Научного центра психического здоровья, председатель Межрегионального общественного движения в поддержку семейных клубов трезвости, член Исполкома Общества православных врачей России.</a:t>
            </a:r>
            <a:endParaRPr lang="ru-RU" sz="1600" dirty="0">
              <a:latin typeface="Franklin Gothic Book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05704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749030"/>
            <a:ext cx="10058400" cy="52860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Тема: </a:t>
            </a:r>
            <a:r>
              <a:rPr lang="ru-RU" dirty="0"/>
              <a:t>семья – «малая Церковь» </a:t>
            </a:r>
            <a:r>
              <a:rPr lang="ru-RU" dirty="0"/>
              <a:t>становится апофеозом </a:t>
            </a:r>
            <a:r>
              <a:rPr lang="ru-RU" dirty="0"/>
              <a:t>бесед по  вопросам брака и семьи.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Отравной точкой диалога на эту тему могут стать, к примеру,  следующие рассуждения митрополита Антония Сурожского (</a:t>
            </a:r>
            <a:r>
              <a:rPr lang="ru-RU" dirty="0" err="1"/>
              <a:t>Блума</a:t>
            </a:r>
            <a:r>
              <a:rPr lang="ru-RU" dirty="0"/>
              <a:t>). </a:t>
            </a:r>
          </a:p>
          <a:p>
            <a:pPr marL="0" indent="0">
              <a:buNone/>
            </a:pPr>
            <a:r>
              <a:rPr lang="ru-RU" dirty="0"/>
              <a:t>«Апостол Павел говорит, что семья — это малая Церковь, то есть что в семье присутствуют все или основные характерные черты церковной любви. Есть древняя евангельская рукопись, которая находится в Кембридже, в Англии, где есть несколько отрывков, не вошедших в обычный евангельский текст. И один из этих отрывков гласит, что спросили Христа: Когда придет Царствие Божие? — и Он ответил: Царствие Божие уже пришло там, где двое — уже не двое, а одно… И это, конечно, начинается в семье, потому что такого единства, такой любви, которая бывает в семье, при всех трудностях, при нашей греховности, конечно, нигде не найти. И расширение этой тайны единства из семьи — дальше должно быть по образу семьи, а не по какому-нибудь теоретическому образу; т. е. общества людей, которые между собой сговорились бы о единстве, не могут достичь той полноты единства, которое бывает в семье».   Митрополит Антоний Сурожский. «Человек перед Богом». [Электронный ресурс]. URL: </a:t>
            </a:r>
            <a:r>
              <a:rPr lang="ru-RU" u="sng" dirty="0">
                <a:hlinkClick r:id="rId2"/>
              </a:rPr>
              <a:t>http://litlife.club/br/?b=251022&amp;p=93</a:t>
            </a:r>
            <a:r>
              <a:rPr lang="ru-RU" dirty="0"/>
              <a:t>. (Дата обращения: 24.01.2017).</a:t>
            </a:r>
          </a:p>
          <a:p>
            <a:pPr marL="0" indent="0">
              <a:buNone/>
            </a:pPr>
            <a:r>
              <a:rPr lang="ru-RU" dirty="0"/>
              <a:t> Работник ППСКТ совместно с его членами в диалогическом собеседовании прилагают все усилия к усвоению этого образа.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7937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8434" y="731519"/>
            <a:ext cx="10058400" cy="5416361"/>
          </a:xfrm>
        </p:spPr>
        <p:txBody>
          <a:bodyPr/>
          <a:lstStyle/>
          <a:p>
            <a:pPr marL="0" indent="0">
              <a:buNone/>
            </a:pPr>
            <a:endParaRPr lang="ru-RU" noProof="1"/>
          </a:p>
          <a:p>
            <a:pPr marL="0" indent="0">
              <a:buNone/>
            </a:pPr>
            <a:r>
              <a:rPr lang="ru-RU" noProof="1"/>
              <a:t>Надо сказать, что семейный подход в приходских клубах трезвости должен дополняться и корректироваться, по необходимости, пастырским попечением. В затруднительных случаях и для углублённой проработки семейных проблем следует обращаться за помощью к высококвалифицированным специалистам.</a:t>
            </a:r>
          </a:p>
          <a:p>
            <a:pPr marL="0" indent="0">
              <a:buNone/>
            </a:pPr>
            <a:endParaRPr lang="ru-RU" noProof="1"/>
          </a:p>
          <a:p>
            <a:pPr marL="0" indent="0">
              <a:buNone/>
            </a:pPr>
            <a:r>
              <a:rPr lang="ru-RU" noProof="1"/>
              <a:t>Наш 25-летний опыт работы в ППСКТ показал, что данный подход в оздоровлении семейных отношений в «алкогольном браке» полностью оправдывает возлагаемые на него надежды. </a:t>
            </a:r>
          </a:p>
          <a:p>
            <a:pPr marL="0" indent="0">
              <a:buNone/>
            </a:pPr>
            <a:endParaRPr lang="ru-RU" noProof="1"/>
          </a:p>
          <a:p>
            <a:pPr marL="0" indent="0" algn="ctr">
              <a:buNone/>
            </a:pPr>
            <a:endParaRPr lang="ru-RU" noProof="1"/>
          </a:p>
          <a:p>
            <a:pPr marL="0" indent="0" algn="ctr">
              <a:buNone/>
            </a:pPr>
            <a:r>
              <a:rPr lang="ru-RU" noProof="1"/>
              <a:t>БЛАГОДАРЮ ЗА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201878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3648" y="877824"/>
            <a:ext cx="10058400" cy="529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Решая проблемы, обусловленные злоупотреблением психоактивными веществами и действиями (ПАВ/ПАД), исходя из парадигмы системного подхода в науке, мы считаем, при этом, что объектом нашей коррекции должна быть, прежде всего, семья и ближайшее социальное окружение страждущего, т.к. именно они системно реагируют на те или иные трудности близкого им человека. </a:t>
            </a:r>
          </a:p>
          <a:p>
            <a:pPr marL="0" indent="0">
              <a:buNone/>
            </a:pPr>
            <a:r>
              <a:rPr lang="ru-RU" dirty="0"/>
              <a:t>Для верующих людей церковный приход может рассматриваться как расширенная семейная группа, на которую распространяются принципы семейной психокоррекции. </a:t>
            </a:r>
          </a:p>
          <a:p>
            <a:pPr marL="0" indent="0">
              <a:buNone/>
            </a:pPr>
            <a:r>
              <a:rPr lang="ru-RU" dirty="0"/>
              <a:t>Мы целиком и полностью согласны с мнением профессора психиатрии и наркологии, сертифицированного семейного психотерапевта </a:t>
            </a:r>
            <a:r>
              <a:rPr lang="ru-RU" dirty="0" err="1"/>
              <a:t>Петара</a:t>
            </a:r>
            <a:r>
              <a:rPr lang="ru-RU" dirty="0"/>
              <a:t> </a:t>
            </a:r>
            <a:r>
              <a:rPr lang="ru-RU" dirty="0" err="1"/>
              <a:t>Настасича</a:t>
            </a:r>
            <a:r>
              <a:rPr lang="ru-RU" dirty="0"/>
              <a:t> (Белград, Сербия) о том, что алкоголизм не является индивидуальной проблемой индивидуума-алкоголика, а это общая проблема его социального окружения - это  «комплексный «симптом в системе», который характеризуется:</a:t>
            </a:r>
          </a:p>
          <a:p>
            <a:pPr lvl="0"/>
            <a:r>
              <a:rPr lang="ru-RU" dirty="0"/>
              <a:t>возникновением изменений в биологической системе индивидуума;</a:t>
            </a:r>
          </a:p>
          <a:p>
            <a:pPr lvl="0"/>
            <a:r>
              <a:rPr lang="ru-RU" dirty="0"/>
              <a:t>предсказуемыми и известными формами его физического и психологического расстройства;</a:t>
            </a:r>
          </a:p>
          <a:p>
            <a:pPr lvl="0"/>
            <a:r>
              <a:rPr lang="ru-RU" dirty="0"/>
              <a:t>нарушением отношений с близкими людьми;</a:t>
            </a:r>
          </a:p>
          <a:p>
            <a:pPr lvl="0"/>
            <a:r>
              <a:rPr lang="ru-RU" dirty="0"/>
              <a:t>появлением дисфункций у  близких ему лиц (жена, дети);</a:t>
            </a:r>
          </a:p>
          <a:p>
            <a:pPr lvl="0"/>
            <a:r>
              <a:rPr lang="ru-RU" dirty="0"/>
              <a:t>нарушениями в отношениях с социальной средой».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90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4698" y="653699"/>
            <a:ext cx="10058400" cy="553309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 середине 60-х – 70-х годов прошлого столетия </a:t>
            </a:r>
            <a:r>
              <a:rPr lang="ru-RU" dirty="0" err="1"/>
              <a:t>социотерапевтическая</a:t>
            </a:r>
            <a:r>
              <a:rPr lang="ru-RU" dirty="0"/>
              <a:t> доктрина алкоголизма в рамках социальной психиатрии интенсивно развивалась югославскими учёными (</a:t>
            </a:r>
            <a:r>
              <a:rPr lang="ru-RU" dirty="0" err="1"/>
              <a:t>Hudolin</a:t>
            </a:r>
            <a:r>
              <a:rPr lang="ru-RU" dirty="0"/>
              <a:t>, </a:t>
            </a:r>
            <a:r>
              <a:rPr lang="ru-RU" dirty="0" err="1"/>
              <a:t>Vl</a:t>
            </a:r>
            <a:r>
              <a:rPr lang="ru-RU" dirty="0"/>
              <a:t>., </a:t>
            </a:r>
            <a:r>
              <a:rPr lang="en-US" dirty="0"/>
              <a:t>Lang B., </a:t>
            </a:r>
            <a:r>
              <a:rPr lang="ru-RU" dirty="0" err="1"/>
              <a:t>Breitenfeld</a:t>
            </a:r>
            <a:r>
              <a:rPr lang="ru-RU" dirty="0"/>
              <a:t> </a:t>
            </a:r>
            <a:r>
              <a:rPr lang="ru-RU" dirty="0" err="1"/>
              <a:t>J</a:t>
            </a:r>
            <a:r>
              <a:rPr lang="ru-RU" dirty="0"/>
              <a:t>., </a:t>
            </a:r>
            <a:r>
              <a:rPr lang="ru-RU" dirty="0" err="1"/>
              <a:t>Rugelj</a:t>
            </a:r>
            <a:r>
              <a:rPr lang="ru-RU" dirty="0"/>
              <a:t> </a:t>
            </a:r>
            <a:r>
              <a:rPr lang="ru-RU" dirty="0" err="1"/>
              <a:t>J</a:t>
            </a:r>
            <a:r>
              <a:rPr lang="ru-RU" dirty="0"/>
              <a:t>., </a:t>
            </a:r>
            <a:r>
              <a:rPr lang="ru-RU" dirty="0" err="1"/>
              <a:t>Petrović</a:t>
            </a:r>
            <a:r>
              <a:rPr lang="ru-RU" dirty="0"/>
              <a:t>, </a:t>
            </a:r>
            <a:r>
              <a:rPr lang="ru-RU" dirty="0" err="1"/>
              <a:t>D</a:t>
            </a:r>
            <a:r>
              <a:rPr lang="ru-RU" dirty="0"/>
              <a:t>.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al</a:t>
            </a:r>
            <a:r>
              <a:rPr lang="ru-RU" dirty="0"/>
              <a:t>.).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 1973 года в Белградском Институте психического здоровья в лечении алкоголизма Бранко </a:t>
            </a:r>
            <a:r>
              <a:rPr lang="ru-RU" dirty="0" err="1"/>
              <a:t>Гачичем</a:t>
            </a:r>
            <a:r>
              <a:rPr lang="ru-RU" dirty="0"/>
              <a:t> стала применяться «интенсивная комбинированная семейная терапия алкоголизма». «Причем классические и традиционные медицинские части программы были обозначены как симптоматическая терапия, а семейная терапия, т.е. направленность на брачные и семейные проблемы имела значение этиологической терапии. Первая оценка успешности нового подхода оказалась в два раза эффективнее проводимых ранее терапевтических программ».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 1975 году на Конгрессе клубов лечащихся алкоголиков Югославии в </a:t>
            </a:r>
            <a:r>
              <a:rPr lang="ru-RU" dirty="0" err="1"/>
              <a:t>Порече</a:t>
            </a:r>
            <a:r>
              <a:rPr lang="ru-RU" dirty="0"/>
              <a:t> было принято решение об использовании принципа, реализуемого в семейном подходе, как основы работы всех клубов (</a:t>
            </a:r>
            <a:r>
              <a:rPr lang="ru-RU" dirty="0" err="1"/>
              <a:t>Hudolin</a:t>
            </a:r>
            <a:r>
              <a:rPr lang="ru-RU" dirty="0"/>
              <a:t>, </a:t>
            </a:r>
            <a:r>
              <a:rPr lang="ru-RU" dirty="0" err="1"/>
              <a:t>Vl</a:t>
            </a:r>
            <a:r>
              <a:rPr lang="ru-RU" dirty="0"/>
              <a:t>., 1975 г.).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597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914400"/>
            <a:ext cx="1005840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Основные положения семейного подхода, используемого в работе клубов лечащихся алкоголиков были заложены их основателем, профессором Владимиром </a:t>
            </a:r>
            <a:r>
              <a:rPr lang="ru-RU" dirty="0" err="1"/>
              <a:t>Худолиным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Процитирую их.</a:t>
            </a:r>
          </a:p>
          <a:p>
            <a:pPr lvl="0"/>
            <a:r>
              <a:rPr lang="ru-RU" dirty="0"/>
              <a:t>«Семейный подход и семейное лечение основывается на общей теории систем».</a:t>
            </a:r>
          </a:p>
          <a:p>
            <a:pPr lvl="0"/>
            <a:r>
              <a:rPr lang="ru-RU" dirty="0"/>
              <a:t>«В лечении и реабилитации должны принимать участие наряду со страждущим  все члены семьи и особо значимые для них лица».</a:t>
            </a:r>
          </a:p>
          <a:p>
            <a:pPr lvl="0"/>
            <a:r>
              <a:rPr lang="ru-RU" dirty="0"/>
              <a:t>«Являясь составной частью нефункционального гомеостаза, другие члены семьи должны вместе с больным алкоголизмом отказаться от сложившегося стиля поведения и согласиться с принятием абстиненции».</a:t>
            </a:r>
          </a:p>
          <a:p>
            <a:pPr lvl="0"/>
            <a:r>
              <a:rPr lang="ru-RU" dirty="0"/>
              <a:t>«Семейный подход, как и работа клуба вообще, базируется на принципе «здесь и сейчас». Семью надо вернуть в реальность и обеспечить ей возможность существовать в этой реальности. Важно, чтобы взгляд семьи был  устремлен в будущее, а не в прошлое».</a:t>
            </a:r>
          </a:p>
        </p:txBody>
      </p:sp>
    </p:spTree>
    <p:extLst>
      <p:ext uri="{BB962C8B-B14F-4D97-AF65-F5344CB8AC3E}">
        <p14:creationId xmlns:p14="http://schemas.microsoft.com/office/powerpoint/2010/main" val="1689708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6216" y="850392"/>
            <a:ext cx="10308336" cy="5440680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«Работник клуба должен активно участвовать во взаимодействии всех членов семьи с применением своих знаний и опыта. Он помогает незрелой семье принимать решения, которые бы наилучшим образом повлияли на преодоление возникших трудностей и проблем. Он не должен допустить, чтобы семья вновь искала решение в нефункциональном гомеостазе, который всегда «поддерживает» повторение прошлого неприемлемого поведения».</a:t>
            </a:r>
          </a:p>
          <a:p>
            <a:pPr lvl="0"/>
            <a:r>
              <a:rPr lang="ru-RU" dirty="0"/>
              <a:t>«Работник клуба не должен давать советы или прямые указания, какие именно решения следует принимать семье, особенно, когда речь идет о важных супружеских или общих проблемах».</a:t>
            </a:r>
          </a:p>
          <a:p>
            <a:pPr lvl="0"/>
            <a:r>
              <a:rPr lang="ru-RU" dirty="0"/>
              <a:t>«Семейный подход требует осуществления совместной работы до тех пор, пока не включится семейный механизм самозащиты. Оптимальные решения появятся тогда, когда в семье начнется изменение образа жизни». </a:t>
            </a:r>
          </a:p>
          <a:p>
            <a:pPr lvl="0"/>
            <a:r>
              <a:rPr lang="ru-RU" dirty="0"/>
              <a:t>Работая с семьёй надо стремиться «привить семье новые правила поведения, освоить с ней иной образ жизни и привести всех членов семьи к всестороннему росту и духовному созреванию». </a:t>
            </a:r>
          </a:p>
          <a:p>
            <a:pPr lvl="0"/>
            <a:r>
              <a:rPr lang="ru-RU" dirty="0"/>
              <a:t>«Семейный подход требует от работников клуба и его членов постоянного изучения материалов по этому вопросу. Семейному подходу можно научиться только в процессе практической работы, в постоянном ежедневном труде».</a:t>
            </a:r>
          </a:p>
          <a:p>
            <a:r>
              <a:rPr lang="ru-RU" dirty="0"/>
              <a:t>С семьями, страдающими от алкоголизма, «необходимо работать в течение нескольких лет, чтобы семья достигла оптимального уровня функционирования».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692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6760" y="749808"/>
            <a:ext cx="10058400" cy="5632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Становится понятным, что достижение трезвости является лишь предпосылкой, но не целью.  </a:t>
            </a:r>
          </a:p>
          <a:p>
            <a:pPr marL="0" indent="0">
              <a:buNone/>
            </a:pPr>
            <a:r>
              <a:rPr lang="ru-RU" dirty="0"/>
              <a:t>Содействие семье в преодолении её трудностей может, поначалу, осуществляться и без участия пациента, из-за его отрицания своего болезненного пристрастия к ПАВ/ПАД. Основой для этого служит представление, «что если все «взаимосвязаны» со всеми, то и изменение хотя бы одного лица в системе может косвенно вызвать изменения (реакции) и у других людей» [</a:t>
            </a:r>
            <a:r>
              <a:rPr lang="en-US" dirty="0" err="1"/>
              <a:t>Reichelt</a:t>
            </a:r>
            <a:r>
              <a:rPr lang="ru-RU" dirty="0"/>
              <a:t>-</a:t>
            </a:r>
            <a:r>
              <a:rPr lang="en-US" dirty="0" err="1"/>
              <a:t>Nauseef</a:t>
            </a:r>
            <a:r>
              <a:rPr lang="en-US" dirty="0"/>
              <a:t> S</a:t>
            </a:r>
            <a:r>
              <a:rPr lang="ru-RU" dirty="0"/>
              <a:t>., </a:t>
            </a:r>
            <a:r>
              <a:rPr lang="en-US" dirty="0" err="1"/>
              <a:t>Hedder</a:t>
            </a:r>
            <a:r>
              <a:rPr lang="en-US" dirty="0"/>
              <a:t> C</a:t>
            </a:r>
            <a:r>
              <a:rPr lang="ru-RU" dirty="0"/>
              <a:t>., 1985].</a:t>
            </a:r>
          </a:p>
          <a:p>
            <a:pPr marL="0" indent="0">
              <a:buNone/>
            </a:pPr>
            <a:r>
              <a:rPr lang="ru-RU" dirty="0"/>
              <a:t>По этому поводу </a:t>
            </a:r>
            <a:r>
              <a:rPr lang="ru-RU" dirty="0" err="1"/>
              <a:t>В.Худолин</a:t>
            </a:r>
            <a:r>
              <a:rPr lang="ru-RU" dirty="0"/>
              <a:t> пишет: «Иногда бывает невозможно собрать для беседы всех членов семьи одновременно. В таком случае работник клуба должен начать разговор с присутствующими членами, рассматривая их как целостную семейную группу».</a:t>
            </a:r>
          </a:p>
          <a:p>
            <a:pPr marL="0" indent="0">
              <a:buNone/>
            </a:pPr>
            <a:r>
              <a:rPr lang="ru-RU" dirty="0"/>
              <a:t>Поскольку семейные отношения в системе взаимоотношений личности, как правило, наиболее значимы для индивида, постольку нарушения в функционировании семьи играют ведущую роль в формировании, становлении и поддержании патологически зависимого поведения страждущего. </a:t>
            </a:r>
          </a:p>
          <a:p>
            <a:pPr marL="0" indent="0">
              <a:buNone/>
            </a:pPr>
            <a:r>
              <a:rPr lang="ru-RU" dirty="0"/>
              <a:t>Многосторонность отношений в семье и их тесная взаимообусловленность, всякое стремление что-то изменить в сложившемся семейном стереотипе приводит к сдвигам во всех его звеньях. От влияния семьи, его члену, в силу данных обстоятельств, сложно дистанцироваться.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016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9368" y="758952"/>
            <a:ext cx="10058400" cy="549554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Семья не оказывается в стороне и тогда, когда патогенная ситуация складывается за её пределами.</a:t>
            </a:r>
          </a:p>
          <a:p>
            <a:pPr marL="0" indent="0">
              <a:buNone/>
            </a:pPr>
            <a:r>
              <a:rPr lang="ru-RU" dirty="0"/>
              <a:t>Не вызывает сомнений участие семьи в этиологии патологических пристрастий.</a:t>
            </a:r>
          </a:p>
          <a:p>
            <a:pPr marL="0" indent="0">
              <a:buNone/>
            </a:pPr>
            <a:r>
              <a:rPr lang="ru-RU" dirty="0" err="1"/>
              <a:t>Эйдемиллер</a:t>
            </a:r>
            <a:r>
              <a:rPr lang="ru-RU" dirty="0"/>
              <a:t> Э.Г. и Юстицкий В.В. (1990) среди многочисленных семейно-обусловленных </a:t>
            </a:r>
            <a:r>
              <a:rPr lang="ru-RU" dirty="0" err="1"/>
              <a:t>травматизирующих</a:t>
            </a:r>
            <a:r>
              <a:rPr lang="ru-RU" dirty="0"/>
              <a:t> переживаний, приводящих к расстройствам поведения и психики, особо выделяют четыре вида состояний: состояние глобальной семейной неудовлетворенности; «семейную тревогу»; семейно-обусловленное непосильное нервно-психическое и физическое напряжение; состояние вины, связанное с семьёй. </a:t>
            </a:r>
          </a:p>
          <a:p>
            <a:pPr marL="0" indent="0">
              <a:buNone/>
            </a:pPr>
            <a:r>
              <a:rPr lang="ru-RU" dirty="0"/>
              <a:t>Опыт работы </a:t>
            </a:r>
            <a:r>
              <a:rPr lang="ru-RU" dirty="0" err="1"/>
              <a:t>Эйдемиллера</a:t>
            </a:r>
            <a:r>
              <a:rPr lang="ru-RU" dirty="0"/>
              <a:t> Э.Г. и Кулакова С.А. (1987) с семьями больных алкоголизмом показал, что «такие лежащие в основе патологического влечения к алкоголю мотивы, как использование его в качестве средства повышения самооценки, компенсации каких-либо недостающих форм или способов удовлетворения потребностей, «общения-коммуникации», межличностной защиты – манипуляции, формируются в основном в результате неправильного семейного воспитания – по типу явного и скрытого эмоционального отвержения, </a:t>
            </a:r>
            <a:r>
              <a:rPr lang="ru-RU" dirty="0" err="1"/>
              <a:t>гипопротекции</a:t>
            </a:r>
            <a:r>
              <a:rPr lang="ru-RU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120108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7344" y="704088"/>
            <a:ext cx="10058400" cy="5660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Авторы заключают: «Таким образом, эффективное лечение и реабилитация больных алкоголизмом невозможны без применения семейной психотерапии». </a:t>
            </a:r>
          </a:p>
          <a:p>
            <a:pPr marL="0" indent="0">
              <a:buNone/>
            </a:pPr>
            <a:r>
              <a:rPr lang="ru-RU" dirty="0"/>
              <a:t>Роль семьи в становлении клинических проявлений </a:t>
            </a:r>
            <a:r>
              <a:rPr lang="ru-RU" dirty="0" err="1"/>
              <a:t>аддиктивных</a:t>
            </a:r>
            <a:r>
              <a:rPr lang="ru-RU" dirty="0"/>
              <a:t> расстройств и в реабилитации зависимых от ПАВ больных признаётся в настоящее время большинством отечественных специалистов.</a:t>
            </a:r>
          </a:p>
          <a:p>
            <a:pPr marL="0" indent="0">
              <a:buNone/>
            </a:pPr>
            <a:r>
              <a:rPr lang="ru-RU" dirty="0"/>
              <a:t>Исходя из данных предпосылок, рассматривая заболевания и здоровье человека с </a:t>
            </a:r>
            <a:r>
              <a:rPr lang="ru-RU" dirty="0" err="1"/>
              <a:t>биопсихосоциодуховной</a:t>
            </a:r>
            <a:r>
              <a:rPr lang="ru-RU" dirty="0"/>
              <a:t> точки зрения, в своей </a:t>
            </a:r>
            <a:r>
              <a:rPr lang="ru-RU" dirty="0" err="1"/>
              <a:t>психокоррекционной</a:t>
            </a:r>
            <a:r>
              <a:rPr lang="ru-RU" dirty="0"/>
              <a:t> работе с семьями лиц, зависимых от ПАВ/ПАД,  мы ставим перед собой следующие задачи: </a:t>
            </a:r>
          </a:p>
          <a:p>
            <a:pPr lvl="0"/>
            <a:r>
              <a:rPr lang="ru-RU" dirty="0"/>
              <a:t>формирование нормативного представления о семье; </a:t>
            </a:r>
          </a:p>
          <a:p>
            <a:pPr lvl="0"/>
            <a:r>
              <a:rPr lang="ru-RU" dirty="0"/>
              <a:t>создание согласованных представлений о семейном функционировании;</a:t>
            </a:r>
          </a:p>
          <a:p>
            <a:pPr lvl="0"/>
            <a:r>
              <a:rPr lang="ru-RU" dirty="0"/>
              <a:t>обнаружение у индивидуума и его ближайшего окружения процессов приспосабливания, поддержания зависимости;</a:t>
            </a:r>
          </a:p>
          <a:p>
            <a:pPr lvl="0"/>
            <a:r>
              <a:rPr lang="ru-RU" dirty="0"/>
              <a:t>выявление семейно-обусловленных психотравмирующих состояний, основных конфликтов в семье; </a:t>
            </a:r>
          </a:p>
          <a:p>
            <a:pPr lvl="0"/>
            <a:r>
              <a:rPr lang="ru-RU" dirty="0"/>
              <a:t>восстановление гармоничных семейных отношений; </a:t>
            </a:r>
          </a:p>
          <a:p>
            <a:pPr lvl="0"/>
            <a:r>
              <a:rPr lang="ru-RU" dirty="0"/>
              <a:t>коррекцию взаимоотношений с основными значимыми другими лицами;</a:t>
            </a:r>
          </a:p>
          <a:p>
            <a:pPr lvl="0"/>
            <a:r>
              <a:rPr lang="ru-RU" dirty="0"/>
              <a:t>реорганизацию жизненной среды; </a:t>
            </a:r>
          </a:p>
          <a:p>
            <a:pPr lvl="0"/>
            <a:r>
              <a:rPr lang="ru-RU" dirty="0"/>
              <a:t>адаптацию семьи к здоровому трезвому образу жизни, </a:t>
            </a:r>
            <a:r>
              <a:rPr lang="ru-RU" dirty="0" err="1"/>
              <a:t>воцерковление</a:t>
            </a:r>
            <a:r>
              <a:rPr lang="ru-RU" dirty="0"/>
              <a:t> семьи.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710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6216" y="795528"/>
            <a:ext cx="10058400" cy="56509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Решая поставленные перед собой задачи в условиях современного кризиса института семьи и брака, мы, прежде всего, стараемся познакомить членов православных приходских семейных кубах трезвости (ППСКТ) с учением церкви о браке. Чем полнее постигается членами семьи смысл церковного брачного союза, тем больше проявляется несоответствие представления семьи о себе идеалу христианского брака. </a:t>
            </a:r>
            <a:r>
              <a:rPr lang="ru-RU" dirty="0" err="1"/>
              <a:t>Клубисты</a:t>
            </a:r>
            <a:r>
              <a:rPr lang="ru-RU" dirty="0"/>
              <a:t> начинают испытывать дискомфорт, когнитивный диссонанс, что заставляет их пересмотреть свои незрелые взаимоотношения и побуждает  привести их в гармоничное соответствие с нормативными представлениями о полноценной прочной семье. При этом работник ППСКТ предостерегает семьянина выстраивать отношения в семье на словах «должны», «обязаны». Решая свою проблему,  член клуба ищет выход в осознании своих потребностей.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От встречи к встречи обсуждаются такие темы, как нравственные нормы брака в христианской культуре, семья и её функции, распределение семейных обязанностей и власти в семье, нравственный климат в семье, преемственность поколений, роль семьи в воспитании личности, сущность супружеской интимности, забота в браке, культура общения, любовь как высшее человеческое чувство,  семейный досуг, потребности и бюджет семьи, эстетика быта, причины и последствия разлада семейных отношений.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7286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Савон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147</TotalTime>
  <Words>1580</Words>
  <Application>Microsoft Office PowerPoint</Application>
  <PresentationFormat>Широкоэкранный</PresentationFormat>
  <Paragraphs>70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Franklin Gothic Book</vt:lpstr>
      <vt:lpstr>Garamond</vt:lpstr>
      <vt:lpstr>Oswald-Regular</vt:lpstr>
      <vt:lpstr>Times New Roman</vt:lpstr>
      <vt:lpstr>Савон</vt:lpstr>
      <vt:lpstr>    XXV Международные Рождественские образовательные чтения  СЪЕЗД СЕМЕЙНЫХ КЛУБОВ ТРЕЗВОСТИ  Донской монастырь, Патриарший зал 26 января 2017 года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Семейный подход в приходских клубах трезвости.</dc:title>
  <dc:creator>Алексей</dc:creator>
  <cp:lastModifiedBy>Алексей</cp:lastModifiedBy>
  <cp:revision>16</cp:revision>
  <dcterms:created xsi:type="dcterms:W3CDTF">2017-01-20T18:45:14Z</dcterms:created>
  <dcterms:modified xsi:type="dcterms:W3CDTF">2017-01-25T20:12:49Z</dcterms:modified>
</cp:coreProperties>
</file>